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69" r:id="rId5"/>
    <p:sldId id="259" r:id="rId6"/>
    <p:sldId id="260" r:id="rId7"/>
    <p:sldId id="271" r:id="rId8"/>
    <p:sldId id="270" r:id="rId9"/>
    <p:sldId id="272" r:id="rId10"/>
    <p:sldId id="264" r:id="rId11"/>
    <p:sldId id="273" r:id="rId12"/>
    <p:sldId id="275" r:id="rId13"/>
    <p:sldId id="274" r:id="rId14"/>
    <p:sldId id="300" r:id="rId15"/>
    <p:sldId id="261" r:id="rId16"/>
    <p:sldId id="276" r:id="rId17"/>
    <p:sldId id="277" r:id="rId18"/>
    <p:sldId id="265" r:id="rId19"/>
    <p:sldId id="262" r:id="rId20"/>
    <p:sldId id="278" r:id="rId21"/>
    <p:sldId id="279" r:id="rId22"/>
    <p:sldId id="281" r:id="rId23"/>
    <p:sldId id="282" r:id="rId24"/>
    <p:sldId id="280" r:id="rId25"/>
    <p:sldId id="284" r:id="rId26"/>
    <p:sldId id="283" r:id="rId27"/>
    <p:sldId id="285" r:id="rId28"/>
    <p:sldId id="286" r:id="rId29"/>
    <p:sldId id="288" r:id="rId30"/>
    <p:sldId id="287" r:id="rId31"/>
    <p:sldId id="289" r:id="rId32"/>
    <p:sldId id="292" r:id="rId33"/>
    <p:sldId id="297" r:id="rId34"/>
    <p:sldId id="293" r:id="rId35"/>
    <p:sldId id="295" r:id="rId36"/>
    <p:sldId id="294" r:id="rId37"/>
    <p:sldId id="296" r:id="rId38"/>
    <p:sldId id="298" r:id="rId39"/>
    <p:sldId id="299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69967-E782-4344-8770-938204CB5466}" type="datetimeFigureOut">
              <a:rPr lang="en-US" smtClean="0"/>
              <a:t>7/23/2016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19BBDF-69C2-4C1F-9532-DD24029E27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7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9BBDF-69C2-4C1F-9532-DD24029E27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76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36563"/>
            <a:ext cx="9144000" cy="238760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916238"/>
            <a:ext cx="9144000" cy="1655762"/>
          </a:xfrm>
        </p:spPr>
        <p:txBody>
          <a:bodyPr/>
          <a:lstStyle>
            <a:lvl1pPr marL="0" indent="0" algn="ctr">
              <a:buNone/>
              <a:defRPr sz="6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8C67BCF-40C3-44B9-BC84-FB656E72BB76}" type="datetime1">
              <a:rPr lang="en-US" smtClean="0"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OS&amp;Feelings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FEC88-F895-4976-8B1E-CE688D8649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53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8805F445-0F12-4579-B515-F3D382867297}" type="datetime1">
              <a:rPr lang="en-US" smtClean="0"/>
              <a:pPr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US"/>
              <a:t>OS&amp;Feelings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B13FEC88-F895-4976-8B1E-CE688D8649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56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92088"/>
            <a:ext cx="10515600" cy="2852737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071813"/>
            <a:ext cx="10515600" cy="1500187"/>
          </a:xfrm>
        </p:spPr>
        <p:txBody>
          <a:bodyPr/>
          <a:lstStyle>
            <a:lvl1pPr marL="0" indent="0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3CC3-6F44-4FBB-8DA3-211A6883C069}" type="datetime1">
              <a:rPr lang="en-US" smtClean="0"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FEC88-F895-4976-8B1E-CE688D864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023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746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746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60F7D-D72D-4A52-9B9C-1063D25B799F}" type="datetime1">
              <a:rPr lang="en-US" smtClean="0"/>
              <a:t>7/23/2016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FEC88-F895-4976-8B1E-CE688D864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5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5647-6FF3-445B-916C-E639F2A90E0D}" type="datetime1">
              <a:rPr lang="en-US" smtClean="0"/>
              <a:t>7/23/2016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FEC88-F895-4976-8B1E-CE688D864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41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376B5-9143-4ACE-9DAC-46B6F8E0DBB9}" type="datetime1">
              <a:rPr lang="en-US" smtClean="0"/>
              <a:t>7/23/2016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FEC88-F895-4976-8B1E-CE688D864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738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tx2">
              <a:lumMod val="75000"/>
            </a:schemeClr>
          </a:solidFill>
          <a:ln w="666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460500"/>
            <a:ext cx="10515600" cy="3111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D7E93677-79F9-440E-B475-5711036580A8}" type="datetime1">
              <a:rPr lang="en-US" smtClean="0"/>
              <a:t>7/23/2016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OS&amp;Feelings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13FEC88-F895-4976-8B1E-CE688D8649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7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6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6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6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6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6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orient="horz" pos="14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Gorcenski" TargetMode="External"/><Relationship Id="rId5" Type="http://schemas.openxmlformats.org/officeDocument/2006/relationships/hyperlink" Target="https://www.twitter.com/EmilyGorcenski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36562"/>
            <a:ext cx="9144000" cy="3913015"/>
          </a:xfrm>
        </p:spPr>
        <p:txBody>
          <a:bodyPr anchor="t"/>
          <a:lstStyle/>
          <a:p>
            <a:r>
              <a:rPr lang="en-US" b="1" dirty="0"/>
              <a:t>The Ethics &amp; Responsibilities of Open Source in the IoT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72000"/>
            <a:ext cx="9144000" cy="1655762"/>
          </a:xfrm>
        </p:spPr>
        <p:txBody>
          <a:bodyPr/>
          <a:lstStyle/>
          <a:p>
            <a:r>
              <a:rPr lang="en-US" dirty="0"/>
              <a:t>Emily Gorcenski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746416" y="5579078"/>
            <a:ext cx="4572000" cy="908223"/>
            <a:chOff x="1524000" y="5344297"/>
            <a:chExt cx="4572000" cy="883465"/>
          </a:xfrm>
        </p:grpSpPr>
        <p:sp>
          <p:nvSpPr>
            <p:cNvPr id="4" name="Subtitle 2"/>
            <p:cNvSpPr txBox="1">
              <a:spLocks/>
            </p:cNvSpPr>
            <p:nvPr/>
          </p:nvSpPr>
          <p:spPr>
            <a:xfrm>
              <a:off x="1524000" y="5344297"/>
              <a:ext cx="4572000" cy="88346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6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4000" dirty="0"/>
                <a:t>@</a:t>
              </a:r>
              <a:r>
                <a:rPr lang="en-US" sz="4000" dirty="0" err="1"/>
                <a:t>EmilyGorcenski</a:t>
              </a:r>
              <a:endParaRPr lang="en-US" sz="4000" dirty="0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2601" y="5566692"/>
              <a:ext cx="539578" cy="438673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6886826" y="5579078"/>
            <a:ext cx="4572000" cy="908223"/>
            <a:chOff x="6380205" y="5263975"/>
            <a:chExt cx="4572000" cy="908223"/>
          </a:xfrm>
        </p:grpSpPr>
        <p:sp>
          <p:nvSpPr>
            <p:cNvPr id="8" name="Subtitle 2"/>
            <p:cNvSpPr txBox="1">
              <a:spLocks/>
            </p:cNvSpPr>
            <p:nvPr/>
          </p:nvSpPr>
          <p:spPr>
            <a:xfrm>
              <a:off x="6380205" y="5263975"/>
              <a:ext cx="4572000" cy="90822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6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4000" dirty="0"/>
                <a:t>@Gorcenski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00541" y="5399881"/>
              <a:ext cx="618049" cy="618049"/>
            </a:xfrm>
            <a:prstGeom prst="rect">
              <a:avLst/>
            </a:prstGeom>
          </p:spPr>
        </p:pic>
      </p:grpSp>
      <p:sp>
        <p:nvSpPr>
          <p:cNvPr id="13" name="Rectangle 12">
            <a:hlinkClick r:id="rId5"/>
          </p:cNvPr>
          <p:cNvSpPr/>
          <p:nvPr/>
        </p:nvSpPr>
        <p:spPr>
          <a:xfrm>
            <a:off x="1641383" y="5399907"/>
            <a:ext cx="4961238" cy="1241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6"/>
          </p:cNvPr>
          <p:cNvSpPr/>
          <p:nvPr/>
        </p:nvSpPr>
        <p:spPr>
          <a:xfrm>
            <a:off x="6602621" y="5399907"/>
            <a:ext cx="4961238" cy="12418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4"/>
                </a:solidFill>
              </a:rPr>
              <a:t>OS&amp;Feelings</a:t>
            </a:r>
            <a:r>
              <a:rPr lang="en-US" dirty="0">
                <a:solidFill>
                  <a:schemeClr val="accent4"/>
                </a:solidFill>
              </a:rPr>
              <a:t> 2016</a:t>
            </a:r>
          </a:p>
        </p:txBody>
      </p:sp>
    </p:spTree>
    <p:extLst>
      <p:ext uri="{BB962C8B-B14F-4D97-AF65-F5344CB8AC3E}">
        <p14:creationId xmlns:p14="http://schemas.microsoft.com/office/powerpoint/2010/main" val="2206672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Algorithms</a:t>
            </a:r>
            <a:r>
              <a:rPr lang="en-US" dirty="0"/>
              <a:t> are </a:t>
            </a:r>
            <a:r>
              <a:rPr lang="en-US" dirty="0">
                <a:solidFill>
                  <a:schemeClr val="accent2"/>
                </a:solidFill>
              </a:rPr>
              <a:t>not perfect.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Sensors</a:t>
            </a:r>
            <a:r>
              <a:rPr lang="en-US" dirty="0"/>
              <a:t> are </a:t>
            </a:r>
            <a:r>
              <a:rPr lang="en-US" dirty="0">
                <a:solidFill>
                  <a:schemeClr val="accent2"/>
                </a:solidFill>
              </a:rPr>
              <a:t>not exact.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Logs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are</a:t>
            </a:r>
            <a:r>
              <a:rPr lang="en-US" dirty="0">
                <a:solidFill>
                  <a:schemeClr val="accent2"/>
                </a:solidFill>
              </a:rPr>
              <a:t> not infallible.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166774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Hardware fails a lot.</a:t>
            </a:r>
          </a:p>
          <a:p>
            <a:pPr marL="0" indent="0" algn="ctr">
              <a:buNone/>
            </a:pPr>
            <a:endParaRPr lang="en-US" dirty="0">
              <a:solidFill>
                <a:schemeClr val="accent4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</a:rPr>
              <a:t>Software fails a whole lot more.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1449866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Content Warning:</a:t>
            </a:r>
          </a:p>
          <a:p>
            <a:pPr marL="0" indent="0" algn="ctr">
              <a:buNone/>
            </a:pPr>
            <a:endParaRPr lang="en-US" dirty="0">
              <a:solidFill>
                <a:schemeClr val="accent4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chemeClr val="accent4"/>
                </a:solidFill>
              </a:rPr>
              <a:t>Image of raw meat</a:t>
            </a:r>
            <a:r>
              <a:rPr lang="en-US">
                <a:solidFill>
                  <a:schemeClr val="accent4"/>
                </a:solidFill>
              </a:rPr>
              <a:t>, blurry </a:t>
            </a:r>
            <a:r>
              <a:rPr lang="en-US" dirty="0">
                <a:solidFill>
                  <a:schemeClr val="accent4"/>
                </a:solidFill>
              </a:rPr>
              <a:t>video</a:t>
            </a:r>
          </a:p>
          <a:p>
            <a:pPr marL="0" indent="0" algn="ctr">
              <a:buNone/>
            </a:pP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1907486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5" name="20151023_23145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03503" cy="686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11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3378303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74619"/>
            <a:ext cx="10978342" cy="329738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In 2015, police dismissed a woman’s rape claim when her Fitbit data contradicted her statement.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3215385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32509"/>
            <a:ext cx="10978342" cy="423949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Earlier this year, she was convicted of lying to the police.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</a:rPr>
              <a:t>The prosecutor said the Fitbit data “sealed the deal.”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3695606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482138"/>
            <a:ext cx="10978342" cy="4089864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Who gets put on probation when a </a:t>
            </a:r>
            <a:r>
              <a:rPr lang="en-US" dirty="0">
                <a:solidFill>
                  <a:schemeClr val="accent2"/>
                </a:solidFill>
              </a:rPr>
              <a:t>device makes false statements?</a:t>
            </a:r>
          </a:p>
          <a:p>
            <a:pPr marL="0" indent="0" algn="ctr">
              <a:buNone/>
            </a:pPr>
            <a:endParaRPr lang="en-US" sz="3600" dirty="0">
              <a:solidFill>
                <a:schemeClr val="accent2"/>
              </a:solidFill>
            </a:endParaRPr>
          </a:p>
          <a:p>
            <a:pPr marL="0" indent="0" algn="ctr">
              <a:buNone/>
            </a:pPr>
            <a:r>
              <a:rPr lang="en-US" dirty="0"/>
              <a:t>Who’s responsible when an </a:t>
            </a:r>
            <a:r>
              <a:rPr lang="en-US" dirty="0">
                <a:solidFill>
                  <a:schemeClr val="accent4"/>
                </a:solidFill>
              </a:rPr>
              <a:t>algorithm causes an accident?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1469914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322" y="0"/>
            <a:ext cx="8779357" cy="555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311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09600" y="742604"/>
            <a:ext cx="10978342" cy="382939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Google acknowledged fault:</a:t>
            </a:r>
          </a:p>
          <a:p>
            <a:pPr marL="0" indent="0" algn="ctr">
              <a:buNone/>
            </a:pPr>
            <a:r>
              <a:rPr lang="en-US" dirty="0"/>
              <a:t>The car “</a:t>
            </a:r>
            <a:r>
              <a:rPr lang="en-US" dirty="0">
                <a:solidFill>
                  <a:schemeClr val="accent2"/>
                </a:solidFill>
              </a:rPr>
              <a:t>predicted that [the bus] would yield</a:t>
            </a:r>
            <a:r>
              <a:rPr lang="en-US" dirty="0"/>
              <a:t> to us because we were ahead of it.”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74651" y="6032569"/>
            <a:ext cx="56427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http://www.theverge.com/2016/3/9/11186072/google-self-driving-car-bus-crash-video</a:t>
            </a:r>
          </a:p>
        </p:txBody>
      </p:sp>
    </p:spTree>
    <p:extLst>
      <p:ext uri="{BB962C8B-B14F-4D97-AF65-F5344CB8AC3E}">
        <p14:creationId xmlns:p14="http://schemas.microsoft.com/office/powerpoint/2010/main" val="3450966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Content Warnings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/>
              <a:t>Discussions of racism, illness &amp; death, terrorism &amp; warfare, and sexual assault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40233337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965" y="0"/>
            <a:ext cx="7233035" cy="456119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21673" y="681644"/>
            <a:ext cx="4737292" cy="38903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Numerous claims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One fatality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09293" y="6032569"/>
            <a:ext cx="2173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https://www.tesla.com/presskit</a:t>
            </a:r>
          </a:p>
        </p:txBody>
      </p:sp>
    </p:spTree>
    <p:extLst>
      <p:ext uri="{BB962C8B-B14F-4D97-AF65-F5344CB8AC3E}">
        <p14:creationId xmlns:p14="http://schemas.microsoft.com/office/powerpoint/2010/main" val="39562034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9505"/>
            <a:ext cx="10515600" cy="437249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“It is important to note that Tesla… requires explicit acknowledgement that the system is new technology and still in a </a:t>
            </a:r>
            <a:r>
              <a:rPr lang="en-US" dirty="0">
                <a:solidFill>
                  <a:schemeClr val="accent2"/>
                </a:solidFill>
              </a:rPr>
              <a:t>public beta phase</a:t>
            </a:r>
            <a:r>
              <a:rPr lang="en-US" dirty="0"/>
              <a:t>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743323" y="6032569"/>
            <a:ext cx="2705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https://www.tesla.com/blog/tragic-loss</a:t>
            </a:r>
          </a:p>
        </p:txBody>
      </p:sp>
    </p:spTree>
    <p:extLst>
      <p:ext uri="{BB962C8B-B14F-4D97-AF65-F5344CB8AC3E}">
        <p14:creationId xmlns:p14="http://schemas.microsoft.com/office/powerpoint/2010/main" val="10948592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9505"/>
            <a:ext cx="10515600" cy="437249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“That contrasted against worldwide accident data, customers using Autopilot are </a:t>
            </a:r>
            <a:r>
              <a:rPr lang="en-US" dirty="0">
                <a:solidFill>
                  <a:schemeClr val="accent6"/>
                </a:solidFill>
              </a:rPr>
              <a:t>statistically safer</a:t>
            </a:r>
            <a:r>
              <a:rPr lang="en-US" dirty="0"/>
              <a:t> than those not using it at all”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743323" y="6032569"/>
            <a:ext cx="2705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https://www.tesla.com/blog/misfortune</a:t>
            </a:r>
          </a:p>
        </p:txBody>
      </p:sp>
    </p:spTree>
    <p:extLst>
      <p:ext uri="{BB962C8B-B14F-4D97-AF65-F5344CB8AC3E}">
        <p14:creationId xmlns:p14="http://schemas.microsoft.com/office/powerpoint/2010/main" val="3924596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9505"/>
            <a:ext cx="10515600" cy="437249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“So the actions of autonomous robots devising their own means to attain a task </a:t>
            </a:r>
            <a:r>
              <a:rPr lang="en-US" dirty="0">
                <a:solidFill>
                  <a:schemeClr val="accent4"/>
                </a:solidFill>
              </a:rPr>
              <a:t>may not be subject to liability</a:t>
            </a:r>
            <a:r>
              <a:rPr lang="en-US" dirty="0"/>
              <a:t> under any of theories of tort…”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62269" y="5838607"/>
            <a:ext cx="48674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The Hon. Curtis E. A. Karnow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The application of traditional tort theory to embodied machine intelligence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The Robotics and Law Conference, Stanford, CA, 2013</a:t>
            </a:r>
          </a:p>
        </p:txBody>
      </p:sp>
    </p:spTree>
    <p:extLst>
      <p:ext uri="{BB962C8B-B14F-4D97-AF65-F5344CB8AC3E}">
        <p14:creationId xmlns:p14="http://schemas.microsoft.com/office/powerpoint/2010/main" val="42681271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IoT technology is almost entirely unregulated.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336818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IoT technology can even expose data protected by regulations.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1148453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883025" y="8850312"/>
            <a:ext cx="4114800" cy="365125"/>
          </a:xfrm>
        </p:spPr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63" r="24492"/>
          <a:stretch/>
        </p:blipFill>
        <p:spPr>
          <a:xfrm>
            <a:off x="8833658" y="0"/>
            <a:ext cx="3358342" cy="4576652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404553"/>
            <a:ext cx="7208520" cy="41674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Samsung Family Hub™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Takes photo every time doors closed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47588" y="6032569"/>
            <a:ext cx="4096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http://www.samsung.com/us/explore/family-hub-refrigerator/</a:t>
            </a:r>
          </a:p>
        </p:txBody>
      </p:sp>
      <p:sp>
        <p:nvSpPr>
          <p:cNvPr id="7" name="Footer Placeholder 3"/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OS&amp;Feelings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9428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883025" y="8850312"/>
            <a:ext cx="4114800" cy="365125"/>
          </a:xfrm>
        </p:spPr>
        <p:txBody>
          <a:bodyPr/>
          <a:lstStyle/>
          <a:p>
            <a:r>
              <a:rPr lang="en-US"/>
              <a:t>OS&amp;Feelings 2016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076305" y="404553"/>
            <a:ext cx="7115695" cy="4167447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Copaxone</a:t>
            </a:r>
            <a:r>
              <a:rPr lang="en-US" dirty="0"/>
              <a:t>®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MS drug</a:t>
            </a:r>
          </a:p>
          <a:p>
            <a:pPr marL="0" indent="0">
              <a:buNone/>
            </a:pPr>
            <a:r>
              <a:rPr lang="en-US" dirty="0"/>
              <a:t>Requires refrigeration</a:t>
            </a:r>
          </a:p>
        </p:txBody>
      </p:sp>
      <p:pic>
        <p:nvPicPr>
          <p:cNvPr id="9218" name="Picture 2" descr="http://multiplesclerosisnewstoday.com/wp-content/uploads/2015/04/Copaxon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2945"/>
            <a:ext cx="4847616" cy="237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41529" y="6032569"/>
            <a:ext cx="5508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https://multiplesclerosisnewstoday.com/wp-content/uploads/2015/04/Copaxone.jpg</a:t>
            </a:r>
          </a:p>
        </p:txBody>
      </p:sp>
      <p:sp>
        <p:nvSpPr>
          <p:cNvPr id="6" name="Footer Placeholder 3"/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OS&amp;Feelings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9708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2669"/>
            <a:ext cx="10515600" cy="2959331"/>
          </a:xfrm>
        </p:spPr>
        <p:txBody>
          <a:bodyPr/>
          <a:lstStyle/>
          <a:p>
            <a:pPr marL="0" indent="0" algn="ctr">
              <a:buNone/>
            </a:pPr>
            <a:r>
              <a:rPr lang="en-US" sz="8000" dirty="0"/>
              <a:t>Tech </a:t>
            </a:r>
            <a:r>
              <a:rPr lang="en-US" sz="8000" dirty="0">
                <a:solidFill>
                  <a:schemeClr val="accent2"/>
                </a:solidFill>
              </a:rPr>
              <a:t>hates</a:t>
            </a:r>
            <a:r>
              <a:rPr lang="en-US" sz="8000" dirty="0"/>
              <a:t> regulation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OS&amp;Feelings</a:t>
            </a:r>
            <a:r>
              <a:rPr lang="en-US" dirty="0"/>
              <a:t> 2016</a:t>
            </a:r>
          </a:p>
        </p:txBody>
      </p:sp>
    </p:spTree>
    <p:extLst>
      <p:ext uri="{BB962C8B-B14F-4D97-AF65-F5344CB8AC3E}">
        <p14:creationId xmlns:p14="http://schemas.microsoft.com/office/powerpoint/2010/main" val="7773203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10242" name="Picture 2" descr="http://blogs-images.forbes.com/briansolomon/files/2016/05/uber-austin-1200x89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864" y="0"/>
            <a:ext cx="8166273" cy="611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64105" y="6032569"/>
            <a:ext cx="84637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http://www.forbes.com/sites/briansolomon/2016/05/09/what-uber-and-lyfts-austin-retreat-means-for-ride-sharing/#2fb57841471c</a:t>
            </a:r>
          </a:p>
        </p:txBody>
      </p:sp>
    </p:spTree>
    <p:extLst>
      <p:ext uri="{BB962C8B-B14F-4D97-AF65-F5344CB8AC3E}">
        <p14:creationId xmlns:p14="http://schemas.microsoft.com/office/powerpoint/2010/main" val="428829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2050" name="Picture 2" descr="https://upload.wikimedia.org/wikipedia/commons/f/f9/AirAttackKoreanWa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1953" y="24573"/>
            <a:ext cx="6468095" cy="4547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458792" y="6032569"/>
            <a:ext cx="32744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https://en.wikipedia.org/wiki/VF-71_(1942-1959)</a:t>
            </a:r>
          </a:p>
        </p:txBody>
      </p:sp>
    </p:spTree>
    <p:extLst>
      <p:ext uri="{BB962C8B-B14F-4D97-AF65-F5344CB8AC3E}">
        <p14:creationId xmlns:p14="http://schemas.microsoft.com/office/powerpoint/2010/main" val="33951406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431" y="0"/>
            <a:ext cx="6349139" cy="6165403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3967384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Yet IoT opportunities abound in regulated industries. Example: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accent6"/>
                </a:solidFill>
              </a:rPr>
              <a:t>Medical Devices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15526480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19447"/>
            <a:ext cx="10515600" cy="345255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Medical device manufacturers are responsible for quality control of </a:t>
            </a:r>
            <a:r>
              <a:rPr lang="en-US" dirty="0">
                <a:solidFill>
                  <a:schemeClr val="accent2"/>
                </a:solidFill>
              </a:rPr>
              <a:t>all aspects</a:t>
            </a:r>
            <a:r>
              <a:rPr lang="en-US" dirty="0"/>
              <a:t> of their software.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14345819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59971"/>
            <a:ext cx="4443153" cy="411202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S</a:t>
            </a:r>
            <a:r>
              <a:rPr lang="en-US" dirty="0"/>
              <a:t>oftware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O</a:t>
            </a:r>
            <a:r>
              <a:rPr lang="en-US" dirty="0"/>
              <a:t>f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U</a:t>
            </a:r>
            <a:r>
              <a:rPr lang="en-US" dirty="0"/>
              <a:t>nknown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P</a:t>
            </a:r>
            <a:r>
              <a:rPr lang="en-US" dirty="0"/>
              <a:t>edigree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1026" name="Picture 2" descr="File:Chicken noodle soup (cropped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0"/>
            <a:ext cx="6477000" cy="570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786041" y="6032569"/>
            <a:ext cx="4619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Eli </a:t>
            </a:r>
            <a:r>
              <a:rPr lang="en-US" sz="1200" dirty="0" err="1">
                <a:solidFill>
                  <a:schemeClr val="bg1"/>
                </a:solidFill>
              </a:rPr>
              <a:t>Hodapp</a:t>
            </a:r>
            <a:r>
              <a:rPr lang="en-US" sz="1200" dirty="0">
                <a:solidFill>
                  <a:schemeClr val="bg1"/>
                </a:solidFill>
              </a:rPr>
              <a:t> (CC Attribution 2.0 Generic)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https://en.wikipedia.org/wiki/File:Chicken_noodle_soup_(cropped).jpg</a:t>
            </a:r>
          </a:p>
        </p:txBody>
      </p:sp>
    </p:spTree>
    <p:extLst>
      <p:ext uri="{BB962C8B-B14F-4D97-AF65-F5344CB8AC3E}">
        <p14:creationId xmlns:p14="http://schemas.microsoft.com/office/powerpoint/2010/main" val="32418067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04058"/>
            <a:ext cx="10515600" cy="396794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No Code of Conduct?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You’re not mature enough to make </a:t>
            </a:r>
            <a:r>
              <a:rPr lang="en-US" dirty="0">
                <a:solidFill>
                  <a:schemeClr val="accent2"/>
                </a:solidFill>
              </a:rPr>
              <a:t>safety-critical software.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20841540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3752"/>
            <a:ext cx="10515600" cy="294824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There is no openness without </a:t>
            </a:r>
            <a:r>
              <a:rPr lang="en-US" dirty="0">
                <a:solidFill>
                  <a:schemeClr val="accent6"/>
                </a:solidFill>
              </a:rPr>
              <a:t>accountability </a:t>
            </a:r>
            <a:r>
              <a:rPr lang="en-US" dirty="0"/>
              <a:t>and </a:t>
            </a:r>
            <a:r>
              <a:rPr lang="en-US" dirty="0">
                <a:solidFill>
                  <a:schemeClr val="accent6"/>
                </a:solidFill>
              </a:rPr>
              <a:t>transparency.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37808064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3752"/>
            <a:ext cx="10515600" cy="294824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Software regulations are about </a:t>
            </a:r>
            <a:r>
              <a:rPr lang="en-US" dirty="0">
                <a:solidFill>
                  <a:schemeClr val="accent6"/>
                </a:solidFill>
              </a:rPr>
              <a:t>accountability.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28811545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41368"/>
            <a:ext cx="10515600" cy="3330632"/>
          </a:xfrm>
        </p:spPr>
        <p:txBody>
          <a:bodyPr/>
          <a:lstStyle/>
          <a:p>
            <a:pPr marL="0" indent="0" algn="ctr">
              <a:buNone/>
            </a:pPr>
            <a:r>
              <a:rPr lang="en-US" sz="13800" dirty="0">
                <a:latin typeface="Courier New" panose="02070309020205020404" pitchFamily="49" charset="0"/>
                <a:cs typeface="Courier New" panose="02070309020205020404" pitchFamily="49" charset="0"/>
              </a:rPr>
              <a:t>left-pad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17133358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The </a:t>
            </a:r>
            <a:r>
              <a:rPr lang="en-US" dirty="0" err="1"/>
              <a:t>leftpad</a:t>
            </a:r>
            <a:r>
              <a:rPr lang="en-US" dirty="0"/>
              <a:t> incident exposed a </a:t>
            </a:r>
            <a:r>
              <a:rPr lang="en-US" dirty="0">
                <a:solidFill>
                  <a:schemeClr val="accent2"/>
                </a:solidFill>
              </a:rPr>
              <a:t>security</a:t>
            </a:r>
            <a:r>
              <a:rPr lang="en-US" dirty="0"/>
              <a:t> and </a:t>
            </a:r>
            <a:r>
              <a:rPr lang="en-US" dirty="0">
                <a:solidFill>
                  <a:schemeClr val="accent4"/>
                </a:solidFill>
              </a:rPr>
              <a:t>oversight vulnerability</a:t>
            </a:r>
            <a:r>
              <a:rPr lang="en-US" dirty="0"/>
              <a:t> in OSS distribution.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36642973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32015"/>
            <a:ext cx="10515600" cy="403998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In web development, broken builds mean </a:t>
            </a:r>
            <a:r>
              <a:rPr lang="en-US" dirty="0">
                <a:solidFill>
                  <a:schemeClr val="accent4"/>
                </a:solidFill>
              </a:rPr>
              <a:t>bad days.</a:t>
            </a:r>
          </a:p>
          <a:p>
            <a:pPr marL="0" indent="0" algn="ctr">
              <a:buNone/>
            </a:pPr>
            <a:r>
              <a:rPr lang="en-US" dirty="0"/>
              <a:t>In IoT, broken builds mean </a:t>
            </a:r>
            <a:r>
              <a:rPr lang="en-US" dirty="0">
                <a:solidFill>
                  <a:schemeClr val="accent2"/>
                </a:solidFill>
              </a:rPr>
              <a:t>material harm.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3308159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2052" name="Picture 4" descr="http://www.gstatic.com/hostedimg/a8b6e8ca9b55e6b1_land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3004" y="-1"/>
            <a:ext cx="4438996" cy="6864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838200" y="681644"/>
            <a:ext cx="6194367" cy="389035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Robert Moses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New York Park Commissioner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53735" y="6032569"/>
            <a:ext cx="884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Google Life</a:t>
            </a:r>
          </a:p>
        </p:txBody>
      </p:sp>
    </p:spTree>
    <p:extLst>
      <p:ext uri="{BB962C8B-B14F-4D97-AF65-F5344CB8AC3E}">
        <p14:creationId xmlns:p14="http://schemas.microsoft.com/office/powerpoint/2010/main" val="2871853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17" y="163090"/>
            <a:ext cx="11735366" cy="4547455"/>
          </a:xfrm>
        </p:spPr>
      </p:pic>
      <p:sp>
        <p:nvSpPr>
          <p:cNvPr id="5" name="TextBox 4"/>
          <p:cNvSpPr txBox="1"/>
          <p:nvPr/>
        </p:nvSpPr>
        <p:spPr>
          <a:xfrm>
            <a:off x="5590480" y="6032569"/>
            <a:ext cx="1011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Google Maps</a:t>
            </a:r>
          </a:p>
        </p:txBody>
      </p:sp>
    </p:spTree>
    <p:extLst>
      <p:ext uri="{BB962C8B-B14F-4D97-AF65-F5344CB8AC3E}">
        <p14:creationId xmlns:p14="http://schemas.microsoft.com/office/powerpoint/2010/main" val="4098296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6042"/>
            <a:ext cx="10515600" cy="3111500"/>
          </a:xfrm>
        </p:spPr>
        <p:txBody>
          <a:bodyPr/>
          <a:lstStyle/>
          <a:p>
            <a:pPr marL="0" indent="0" algn="ctr">
              <a:buNone/>
            </a:pPr>
            <a:r>
              <a:rPr lang="en-US" sz="8000" dirty="0"/>
              <a:t>Data has become public infrastructure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3899039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2575"/>
            <a:ext cx="10515600" cy="3374967"/>
          </a:xfrm>
        </p:spPr>
        <p:txBody>
          <a:bodyPr/>
          <a:lstStyle/>
          <a:p>
            <a:pPr marL="0" indent="0" algn="ctr">
              <a:buNone/>
            </a:pPr>
            <a:r>
              <a:rPr lang="en-US" sz="8000" dirty="0"/>
              <a:t>Infrastructure can </a:t>
            </a:r>
            <a:r>
              <a:rPr lang="en-US" sz="8000" dirty="0">
                <a:solidFill>
                  <a:schemeClr val="accent6"/>
                </a:solidFill>
              </a:rPr>
              <a:t>lift</a:t>
            </a:r>
            <a:r>
              <a:rPr lang="en-US" sz="8000" dirty="0"/>
              <a:t> populations or it can </a:t>
            </a:r>
            <a:r>
              <a:rPr lang="en-US" sz="8000" dirty="0">
                <a:solidFill>
                  <a:schemeClr val="accent2"/>
                </a:solidFill>
              </a:rPr>
              <a:t>oppress</a:t>
            </a:r>
            <a:r>
              <a:rPr lang="en-US" sz="8000" dirty="0"/>
              <a:t> them.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</p:spTree>
    <p:extLst>
      <p:ext uri="{BB962C8B-B14F-4D97-AF65-F5344CB8AC3E}">
        <p14:creationId xmlns:p14="http://schemas.microsoft.com/office/powerpoint/2010/main" val="2873999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5" name="Kinect Effect - Trailer - Xbox36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443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46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OS&amp;Feelings 2016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874428"/>
            <a:ext cx="12193057" cy="314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841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C9BF6DE1-3919-4005-A7CD-A8EF99421F41}" vid="{AEAC2726-1EDD-4B82-BCD2-889DB740C2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accessible-dark</Template>
  <TotalTime>3541</TotalTime>
  <Words>475</Words>
  <Application>Microsoft Office PowerPoint</Application>
  <PresentationFormat>Widescreen</PresentationFormat>
  <Paragraphs>114</Paragraphs>
  <Slides>39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Courier New</vt:lpstr>
      <vt:lpstr>Office Theme</vt:lpstr>
      <vt:lpstr>The Ethics &amp; Responsibilities of Open Source in the IoT</vt:lpstr>
      <vt:lpstr>Content Warnings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Ethics &amp; Responsibilities of Open Source in the IoT</dc:title>
  <dc:creator>Emily Gorcenski</dc:creator>
  <cp:lastModifiedBy>Emily Gorcenski</cp:lastModifiedBy>
  <cp:revision>62</cp:revision>
  <dcterms:created xsi:type="dcterms:W3CDTF">2016-06-19T00:16:46Z</dcterms:created>
  <dcterms:modified xsi:type="dcterms:W3CDTF">2016-07-23T19:48:45Z</dcterms:modified>
</cp:coreProperties>
</file>

<file path=docProps/thumbnail.jpeg>
</file>